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86" r:id="rId4"/>
    <p:sldId id="280" r:id="rId5"/>
    <p:sldId id="267" r:id="rId6"/>
    <p:sldId id="281" r:id="rId7"/>
    <p:sldId id="266" r:id="rId8"/>
    <p:sldId id="259" r:id="rId9"/>
    <p:sldId id="260" r:id="rId10"/>
    <p:sldId id="261" r:id="rId11"/>
    <p:sldId id="283" r:id="rId12"/>
    <p:sldId id="284" r:id="rId13"/>
    <p:sldId id="262" r:id="rId14"/>
    <p:sldId id="263" r:id="rId15"/>
    <p:sldId id="264" r:id="rId16"/>
    <p:sldId id="279" r:id="rId17"/>
    <p:sldId id="265" r:id="rId18"/>
    <p:sldId id="268" r:id="rId19"/>
    <p:sldId id="269" r:id="rId20"/>
    <p:sldId id="270" r:id="rId21"/>
    <p:sldId id="271" r:id="rId22"/>
    <p:sldId id="274" r:id="rId23"/>
    <p:sldId id="275" r:id="rId24"/>
    <p:sldId id="278" r:id="rId25"/>
    <p:sldId id="282" r:id="rId26"/>
    <p:sldId id="285" r:id="rId27"/>
    <p:sldId id="277" r:id="rId28"/>
    <p:sldId id="276" r:id="rId29"/>
    <p:sldId id="272" r:id="rId30"/>
    <p:sldId id="27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E0FE245-EE8C-4F83-8DA9-1D1F9C8C2776}">
          <p14:sldIdLst>
            <p14:sldId id="256"/>
            <p14:sldId id="257"/>
            <p14:sldId id="286"/>
            <p14:sldId id="280"/>
            <p14:sldId id="267"/>
            <p14:sldId id="281"/>
            <p14:sldId id="266"/>
            <p14:sldId id="259"/>
            <p14:sldId id="260"/>
            <p14:sldId id="261"/>
            <p14:sldId id="283"/>
            <p14:sldId id="284"/>
            <p14:sldId id="262"/>
            <p14:sldId id="263"/>
            <p14:sldId id="264"/>
            <p14:sldId id="279"/>
            <p14:sldId id="265"/>
            <p14:sldId id="268"/>
            <p14:sldId id="269"/>
            <p14:sldId id="270"/>
            <p14:sldId id="271"/>
            <p14:sldId id="274"/>
            <p14:sldId id="275"/>
            <p14:sldId id="278"/>
            <p14:sldId id="282"/>
            <p14:sldId id="285"/>
            <p14:sldId id="277"/>
            <p14:sldId id="276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0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8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278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899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804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89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11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03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9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47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3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4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7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5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0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44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20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987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msdn.com/b/webdev/archive/2014/08/21/command-line-scaffolding-for-asp-net-vnext.asp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spnet/home" TargetMode="External"/><Relationship Id="rId7" Type="http://schemas.openxmlformats.org/officeDocument/2006/relationships/hyperlink" Target="https://www.youtube.com/watch?v=Ie_0k1_9LJ0&amp;list=PL0M0zPgJ3HSftTAAHttA3JQU4vOjXFquF" TargetMode="External"/><Relationship Id="rId2" Type="http://schemas.openxmlformats.org/officeDocument/2006/relationships/hyperlink" Target="http://www.asp.net/vn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s.msdn.com/b/webdev/archive/2014/08/12/develop-asp-net-vnext-applications-on-a-mac.aspx" TargetMode="External"/><Relationship Id="rId5" Type="http://schemas.openxmlformats.org/officeDocument/2006/relationships/hyperlink" Target="http://blogs.msdn.com/b/webdev/archive/2014/06/17/dependency-injection-in-asp-net-vnext.aspx" TargetMode="External"/><Relationship Id="rId4" Type="http://schemas.openxmlformats.org/officeDocument/2006/relationships/hyperlink" Target="http://davidfowl.com/asp-net-vnext-architecture/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spnet/Hom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ASP </a:t>
            </a:r>
            <a:r>
              <a:rPr lang="en-US" dirty="0" err="1" smtClean="0"/>
              <a:t>vNext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Playing With The Alpha </a:t>
            </a:r>
            <a:r>
              <a:rPr lang="en-US" dirty="0" smtClean="0"/>
              <a:t>Bits</a:t>
            </a:r>
          </a:p>
          <a:p>
            <a:endParaRPr lang="en-US" dirty="0"/>
          </a:p>
          <a:p>
            <a:r>
              <a:rPr lang="en-US" dirty="0" smtClean="0"/>
              <a:t>Jeff Ammons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Merged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MVC 6 is the merging of:</a:t>
            </a:r>
          </a:p>
          <a:p>
            <a:pPr lvl="1"/>
            <a:r>
              <a:rPr lang="en-US" dirty="0" smtClean="0"/>
              <a:t>MVC</a:t>
            </a:r>
          </a:p>
          <a:p>
            <a:pPr lvl="1"/>
            <a:r>
              <a:rPr lang="en-US" dirty="0" smtClean="0"/>
              <a:t>Web API</a:t>
            </a:r>
          </a:p>
          <a:p>
            <a:pPr lvl="1"/>
            <a:r>
              <a:rPr lang="en-US" dirty="0" smtClean="0"/>
              <a:t>Web Pages</a:t>
            </a:r>
          </a:p>
          <a:p>
            <a:pPr lvl="1"/>
            <a:endParaRPr lang="en-US" dirty="0"/>
          </a:p>
          <a:p>
            <a:r>
              <a:rPr lang="en-US" dirty="0" smtClean="0"/>
              <a:t>Hmm. Notice anything missing?</a:t>
            </a:r>
          </a:p>
          <a:p>
            <a:pPr lvl="1"/>
            <a:r>
              <a:rPr lang="en-US" dirty="0" smtClean="0"/>
              <a:t>Web Forms </a:t>
            </a:r>
            <a:r>
              <a:rPr lang="en-US" i="1" dirty="0" smtClean="0"/>
              <a:t>not</a:t>
            </a:r>
            <a:r>
              <a:rPr lang="en-US" dirty="0" smtClean="0"/>
              <a:t> included</a:t>
            </a:r>
          </a:p>
          <a:p>
            <a:pPr lvl="2"/>
            <a:r>
              <a:rPr lang="en-US" dirty="0" smtClean="0"/>
              <a:t>It’s development is no longer connected to the rest of ASP</a:t>
            </a:r>
          </a:p>
          <a:p>
            <a:pPr lvl="2"/>
            <a:r>
              <a:rPr lang="en-US" dirty="0" smtClean="0"/>
              <a:t>Built on different libraries/dependencies (</a:t>
            </a:r>
            <a:r>
              <a:rPr lang="en-US" dirty="0" err="1" smtClean="0"/>
              <a:t>System.Web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Not discontinued, </a:t>
            </a:r>
            <a:r>
              <a:rPr lang="en-US" i="1" dirty="0" smtClean="0"/>
              <a:t>IS</a:t>
            </a:r>
            <a:r>
              <a:rPr lang="en-US" dirty="0" smtClean="0"/>
              <a:t> getting some love in the next release, but…</a:t>
            </a:r>
          </a:p>
          <a:p>
            <a:pPr lvl="2"/>
            <a:r>
              <a:rPr lang="en-US" dirty="0" smtClean="0"/>
              <a:t>Future is murky (</a:t>
            </a:r>
            <a:r>
              <a:rPr lang="en-US" dirty="0" err="1" smtClean="0"/>
              <a:t>ier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 </a:t>
            </a:r>
            <a:r>
              <a:rPr lang="en-US" dirty="0" err="1" smtClean="0"/>
              <a:t>preNext</a:t>
            </a:r>
            <a:r>
              <a:rPr lang="en-US" dirty="0" smtClean="0"/>
              <a:t> (aka current and older)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351" y="5579706"/>
            <a:ext cx="6904653" cy="8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.Net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82351" y="4777274"/>
            <a:ext cx="5066523" cy="8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ASP (</a:t>
            </a:r>
            <a:r>
              <a:rPr lang="en-US" dirty="0" err="1" smtClean="0"/>
              <a:t>System.Web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82351" y="2799184"/>
            <a:ext cx="1688841" cy="1978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Forms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5837" y="2799184"/>
            <a:ext cx="1548881" cy="1978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60033" y="2799184"/>
            <a:ext cx="1688841" cy="1978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Pages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98163" y="4777274"/>
            <a:ext cx="1688841" cy="8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WCF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8163" y="2799184"/>
            <a:ext cx="1688841" cy="1978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WebAPI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1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 </a:t>
            </a:r>
            <a:r>
              <a:rPr lang="en-US" dirty="0" err="1" smtClean="0"/>
              <a:t>vNext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351" y="5579706"/>
            <a:ext cx="2332653" cy="8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.Net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82351" y="4777274"/>
            <a:ext cx="2332653" cy="8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ASP (</a:t>
            </a:r>
            <a:r>
              <a:rPr lang="en-US" dirty="0" err="1" smtClean="0"/>
              <a:t>System.Web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82351" y="3163078"/>
            <a:ext cx="2332653" cy="1614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Forms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691673" y="3153747"/>
            <a:ext cx="5066524" cy="3228391"/>
            <a:chOff x="6298163" y="3153747"/>
            <a:chExt cx="5066524" cy="3228391"/>
          </a:xfrm>
        </p:grpSpPr>
        <p:grpSp>
          <p:nvGrpSpPr>
            <p:cNvPr id="12" name="Group 11"/>
            <p:cNvGrpSpPr/>
            <p:nvPr/>
          </p:nvGrpSpPr>
          <p:grpSpPr>
            <a:xfrm>
              <a:off x="6298163" y="3153747"/>
              <a:ext cx="5066524" cy="2425959"/>
              <a:chOff x="6298163" y="2463282"/>
              <a:chExt cx="5066524" cy="2425959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6298163" y="2463282"/>
                <a:ext cx="5066524" cy="242595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dirty="0" smtClean="0"/>
                  <a:t>MVC 6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298163" y="2911151"/>
                <a:ext cx="1688841" cy="19780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MVC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987004" y="2911151"/>
                <a:ext cx="1688841" cy="19780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Web Pages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675845" y="2911151"/>
                <a:ext cx="1688841" cy="19780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WebAPI</a:t>
                </a:r>
                <a:endParaRPr lang="en-US" dirty="0"/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6298163" y="5579706"/>
              <a:ext cx="5066523" cy="8024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.Net</a:t>
              </a:r>
              <a:r>
                <a:rPr lang="en-US" dirty="0" smtClean="0"/>
                <a:t>/Mono/Cloud Runtime</a:t>
              </a:r>
              <a:endParaRPr lang="en-US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438122" y="5066523"/>
            <a:ext cx="3612712" cy="391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OWIN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01596" y="6488668"/>
            <a:ext cx="4246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OWIN: Open Web Interface for </a:t>
            </a:r>
            <a:r>
              <a:rPr lang="en-US" dirty="0" err="1" smtClean="0"/>
              <a:t>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74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 </a:t>
            </a:r>
            <a:r>
              <a:rPr lang="en-US" dirty="0" err="1" smtClean="0"/>
              <a:t>.Net</a:t>
            </a:r>
            <a:r>
              <a:rPr lang="en-US" dirty="0" smtClean="0"/>
              <a:t> Version With Your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Side by Side deployment</a:t>
            </a:r>
          </a:p>
          <a:p>
            <a:pPr lvl="1"/>
            <a:r>
              <a:rPr lang="en-US" dirty="0" smtClean="0"/>
              <a:t>“bin deploy” the framework</a:t>
            </a:r>
          </a:p>
          <a:p>
            <a:r>
              <a:rPr lang="en-US" dirty="0" smtClean="0"/>
              <a:t>Upgrade the </a:t>
            </a:r>
            <a:r>
              <a:rPr lang="en-US" dirty="0" err="1" smtClean="0"/>
              <a:t>.Net</a:t>
            </a:r>
            <a:r>
              <a:rPr lang="en-US" dirty="0" smtClean="0"/>
              <a:t> version for an app without upgrading whole server</a:t>
            </a:r>
          </a:p>
          <a:p>
            <a:r>
              <a:rPr lang="en-US" dirty="0" smtClean="0"/>
              <a:t>Different apps can run different </a:t>
            </a:r>
            <a:r>
              <a:rPr lang="en-US" dirty="0" err="1" smtClean="0"/>
              <a:t>.Net</a:t>
            </a:r>
            <a:r>
              <a:rPr lang="en-US" dirty="0" smtClean="0"/>
              <a:t> versions</a:t>
            </a:r>
          </a:p>
          <a:p>
            <a:r>
              <a:rPr lang="en-US" dirty="0" smtClean="0"/>
              <a:t>Also different </a:t>
            </a:r>
            <a:r>
              <a:rPr lang="en-US" dirty="0" err="1" smtClean="0"/>
              <a:t>.Net</a:t>
            </a:r>
            <a:r>
              <a:rPr lang="en-US" dirty="0" smtClean="0"/>
              <a:t> </a:t>
            </a:r>
            <a:r>
              <a:rPr lang="en-US" i="1" dirty="0" smtClean="0"/>
              <a:t>implementations</a:t>
            </a:r>
          </a:p>
          <a:p>
            <a:pPr lvl="1"/>
            <a:r>
              <a:rPr lang="en-US" dirty="0" smtClean="0"/>
              <a:t>Cloud Optimized version (11 MB instead of 200 MB)</a:t>
            </a:r>
          </a:p>
          <a:p>
            <a:pPr lvl="1"/>
            <a:r>
              <a:rPr lang="en-US" dirty="0" smtClean="0"/>
              <a:t>Mono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Optimized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Leaner, Meaner</a:t>
            </a:r>
          </a:p>
          <a:p>
            <a:r>
              <a:rPr lang="en-US" dirty="0" smtClean="0"/>
              <a:t>11 MB vs 200 MB</a:t>
            </a:r>
          </a:p>
          <a:p>
            <a:r>
              <a:rPr lang="en-US" dirty="0" smtClean="0"/>
              <a:t>Removed many, many dependencies</a:t>
            </a:r>
          </a:p>
          <a:p>
            <a:r>
              <a:rPr lang="en-US" dirty="0" smtClean="0"/>
              <a:t>Add back only what you need via </a:t>
            </a:r>
            <a:r>
              <a:rPr lang="en-US" dirty="0" err="1" smtClean="0"/>
              <a:t>Nuget</a:t>
            </a:r>
            <a:endParaRPr lang="en-US" dirty="0"/>
          </a:p>
          <a:p>
            <a:r>
              <a:rPr lang="en-US" dirty="0" smtClean="0"/>
              <a:t>Smaller == faster start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8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Supremely Modular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about everything is pluggable</a:t>
            </a:r>
          </a:p>
          <a:p>
            <a:r>
              <a:rPr lang="en-US" dirty="0" err="1" smtClean="0"/>
              <a:t>Nuget</a:t>
            </a:r>
            <a:r>
              <a:rPr lang="en-US" dirty="0" smtClean="0"/>
              <a:t> is now critical</a:t>
            </a:r>
          </a:p>
          <a:p>
            <a:r>
              <a:rPr lang="en-US" dirty="0" err="1" smtClean="0"/>
              <a:t>Legoland</a:t>
            </a:r>
            <a:endParaRPr lang="en-US" dirty="0" smtClean="0"/>
          </a:p>
          <a:p>
            <a:pPr lvl="1"/>
            <a:r>
              <a:rPr lang="en-US" dirty="0" smtClean="0"/>
              <a:t>Lots of little blocks can make almost anything</a:t>
            </a:r>
          </a:p>
          <a:p>
            <a:r>
              <a:rPr lang="en-US" dirty="0" smtClean="0"/>
              <a:t>Faster releases</a:t>
            </a:r>
          </a:p>
          <a:p>
            <a:pPr lvl="1"/>
            <a:r>
              <a:rPr lang="en-US" dirty="0" smtClean="0"/>
              <a:t>Each block can be upgraded independently</a:t>
            </a:r>
          </a:p>
          <a:p>
            <a:pPr lvl="1"/>
            <a:r>
              <a:rPr lang="en-US" dirty="0" smtClean="0"/>
              <a:t>No more 3 year release cycles!</a:t>
            </a:r>
          </a:p>
          <a:p>
            <a:r>
              <a:rPr lang="en-US" dirty="0" smtClean="0"/>
              <a:t>Choose Your Own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39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The New Coolness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Roslyn</a:t>
            </a:r>
          </a:p>
          <a:p>
            <a:pPr lvl="1"/>
            <a:r>
              <a:rPr lang="en-US" dirty="0" smtClean="0"/>
              <a:t>Compiles on the fly optionally directly into memory</a:t>
            </a:r>
          </a:p>
          <a:p>
            <a:pPr lvl="1"/>
            <a:r>
              <a:rPr lang="en-US" dirty="0" smtClean="0"/>
              <a:t>No files needed. Why create files to disk just so you can load them into memory?</a:t>
            </a:r>
          </a:p>
          <a:p>
            <a:pPr lvl="1"/>
            <a:r>
              <a:rPr lang="en-US" dirty="0" smtClean="0"/>
              <a:t>Optionally skip the compile step. Change file, hit F5 in </a:t>
            </a:r>
            <a:r>
              <a:rPr lang="en-US" i="1" dirty="0" smtClean="0"/>
              <a:t>browser</a:t>
            </a:r>
            <a:r>
              <a:rPr lang="en-US" dirty="0" smtClean="0"/>
              <a:t> and everything recompiles</a:t>
            </a:r>
          </a:p>
          <a:p>
            <a:r>
              <a:rPr lang="en-US" dirty="0" err="1" smtClean="0"/>
              <a:t>System.Web</a:t>
            </a:r>
            <a:r>
              <a:rPr lang="en-US" dirty="0" smtClean="0"/>
              <a:t>? </a:t>
            </a:r>
            <a:r>
              <a:rPr lang="en-US" dirty="0" err="1" smtClean="0"/>
              <a:t>Pfft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 dependency on </a:t>
            </a:r>
            <a:r>
              <a:rPr lang="en-US" dirty="0" err="1" smtClean="0"/>
              <a:t>System.Web</a:t>
            </a:r>
            <a:endParaRPr lang="en-US" dirty="0" smtClean="0"/>
          </a:p>
          <a:p>
            <a:pPr lvl="1"/>
            <a:r>
              <a:rPr lang="en-US" dirty="0" smtClean="0"/>
              <a:t>Removes a TON of links to older, desktop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We’ll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Project System</a:t>
            </a:r>
          </a:p>
          <a:p>
            <a:r>
              <a:rPr lang="en-US" dirty="0" smtClean="0"/>
              <a:t>New Configuration System</a:t>
            </a:r>
          </a:p>
          <a:p>
            <a:r>
              <a:rPr lang="en-US" dirty="0" smtClean="0"/>
              <a:t>Command-line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9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MS Build</a:t>
            </a:r>
          </a:p>
          <a:p>
            <a:r>
              <a:rPr lang="en-US" dirty="0" smtClean="0"/>
              <a:t>Child of older Project file and </a:t>
            </a:r>
            <a:r>
              <a:rPr lang="en-US" dirty="0" err="1" smtClean="0"/>
              <a:t>Nuget</a:t>
            </a:r>
            <a:r>
              <a:rPr lang="en-US" dirty="0" smtClean="0"/>
              <a:t> Package file</a:t>
            </a:r>
          </a:p>
          <a:p>
            <a:pPr lvl="1"/>
            <a:r>
              <a:rPr lang="en-US" dirty="0" err="1" smtClean="0"/>
              <a:t>Json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0092" y="3170804"/>
            <a:ext cx="957185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Lucida Console" panose="020B0609040504020204" pitchFamily="49" charset="0"/>
              </a:rPr>
              <a:t>{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"</a:t>
            </a:r>
            <a:r>
              <a:rPr lang="en-US" sz="1000" dirty="0" err="1">
                <a:latin typeface="Lucida Console" panose="020B0609040504020204" pitchFamily="49" charset="0"/>
              </a:rPr>
              <a:t>webroot</a:t>
            </a:r>
            <a:r>
              <a:rPr lang="en-US" sz="1000" dirty="0">
                <a:latin typeface="Lucida Console" panose="020B0609040504020204" pitchFamily="49" charset="0"/>
              </a:rPr>
              <a:t>" : "</a:t>
            </a:r>
            <a:r>
              <a:rPr lang="en-US" sz="1000" dirty="0" err="1">
                <a:latin typeface="Lucida Console" panose="020B0609040504020204" pitchFamily="49" charset="0"/>
              </a:rPr>
              <a:t>wwwroot</a:t>
            </a:r>
            <a:r>
              <a:rPr lang="en-US" sz="1000" dirty="0">
                <a:latin typeface="Lucida Console" panose="020B0609040504020204" pitchFamily="49" charset="0"/>
              </a:rPr>
              <a:t>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"exclude": "</a:t>
            </a:r>
            <a:r>
              <a:rPr lang="en-US" sz="1000" dirty="0" err="1">
                <a:latin typeface="Lucida Console" panose="020B0609040504020204" pitchFamily="49" charset="0"/>
              </a:rPr>
              <a:t>wwwroot</a:t>
            </a:r>
            <a:r>
              <a:rPr lang="en-US" sz="1000" dirty="0">
                <a:latin typeface="Lucida Console" panose="020B0609040504020204" pitchFamily="49" charset="0"/>
              </a:rPr>
              <a:t>/**/*.*",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"dependencies": {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EntityFramework.SqlServer</a:t>
            </a:r>
            <a:r>
              <a:rPr lang="en-US" sz="1000" dirty="0">
                <a:latin typeface="Lucida Console" panose="020B0609040504020204" pitchFamily="49" charset="0"/>
              </a:rPr>
              <a:t>": "7.0.0-alpha4",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Microsoft.AspNet.Mvc</a:t>
            </a:r>
            <a:r>
              <a:rPr lang="en-US" sz="1000" dirty="0">
                <a:latin typeface="Lucida Console" panose="020B0609040504020204" pitchFamily="49" charset="0"/>
              </a:rPr>
              <a:t>": "6.0.0-alpha4",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Microsoft.AspNet.Identity.SqlServer</a:t>
            </a:r>
            <a:r>
              <a:rPr lang="en-US" sz="1000" dirty="0">
                <a:latin typeface="Lucida Console" panose="020B0609040504020204" pitchFamily="49" charset="0"/>
              </a:rPr>
              <a:t>": "3.0.0-alpha4",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Microsoft.AspNet.Identity.Authentication</a:t>
            </a:r>
            <a:r>
              <a:rPr lang="en-US" sz="1000" dirty="0">
                <a:latin typeface="Lucida Console" panose="020B0609040504020204" pitchFamily="49" charset="0"/>
              </a:rPr>
              <a:t>": "3.0.0-alpha4",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Microsoft.AspNet.Security.Cookies</a:t>
            </a:r>
            <a:r>
              <a:rPr lang="en-US" sz="1000" dirty="0">
                <a:latin typeface="Lucida Console" panose="020B0609040504020204" pitchFamily="49" charset="0"/>
              </a:rPr>
              <a:t>": "1.0.0-alpha4",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Microsoft.AspNet.Server.IIS</a:t>
            </a:r>
            <a:r>
              <a:rPr lang="en-US" sz="1000" dirty="0">
                <a:latin typeface="Lucida Console" panose="020B0609040504020204" pitchFamily="49" charset="0"/>
              </a:rPr>
              <a:t>": "1.0.0-alpha4",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Microsoft.AspNet.Server.WebListener</a:t>
            </a:r>
            <a:r>
              <a:rPr lang="en-US" sz="1000" dirty="0">
                <a:latin typeface="Lucida Console" panose="020B0609040504020204" pitchFamily="49" charset="0"/>
              </a:rPr>
              <a:t>": "1.0.0-alpha4",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Microsoft.AspNet.StaticFiles</a:t>
            </a:r>
            <a:r>
              <a:rPr lang="en-US" sz="1000" dirty="0">
                <a:latin typeface="Lucida Console" panose="020B0609040504020204" pitchFamily="49" charset="0"/>
              </a:rPr>
              <a:t>": "1.0.0-alpha4",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Microsoft.Framework.ConfigurationModel.Json</a:t>
            </a:r>
            <a:r>
              <a:rPr lang="en-US" sz="1000" dirty="0">
                <a:latin typeface="Lucida Console" panose="020B0609040504020204" pitchFamily="49" charset="0"/>
              </a:rPr>
              <a:t>": "1.0.0-alpha4",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</a:t>
            </a:r>
            <a:r>
              <a:rPr lang="en-US" sz="1000" dirty="0" err="1">
                <a:latin typeface="Lucida Console" panose="020B0609040504020204" pitchFamily="49" charset="0"/>
              </a:rPr>
              <a:t>Microsoft.VisualStudio.Web.BrowserLink.Loader</a:t>
            </a:r>
            <a:r>
              <a:rPr lang="en-US" sz="1000" dirty="0">
                <a:latin typeface="Lucida Console" panose="020B0609040504020204" pitchFamily="49" charset="0"/>
              </a:rPr>
              <a:t>": "14.0.0-alpha4"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},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"commands": {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/* Change the port number when you are self hosting this application */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"web": "</a:t>
            </a:r>
            <a:r>
              <a:rPr lang="en-US" sz="1000" dirty="0" err="1">
                <a:latin typeface="Lucida Console" panose="020B0609040504020204" pitchFamily="49" charset="0"/>
              </a:rPr>
              <a:t>Microsoft.AspNet.Hosting</a:t>
            </a:r>
            <a:r>
              <a:rPr lang="en-US" sz="1000" dirty="0">
                <a:latin typeface="Lucida Console" panose="020B0609040504020204" pitchFamily="49" charset="0"/>
              </a:rPr>
              <a:t> --server </a:t>
            </a:r>
            <a:r>
              <a:rPr lang="en-US" sz="1000" dirty="0" err="1">
                <a:latin typeface="Lucida Console" panose="020B0609040504020204" pitchFamily="49" charset="0"/>
              </a:rPr>
              <a:t>Microsoft.AspNet.Server.WebListener</a:t>
            </a:r>
            <a:r>
              <a:rPr lang="en-US" sz="1000" dirty="0">
                <a:latin typeface="Lucida Console" panose="020B0609040504020204" pitchFamily="49" charset="0"/>
              </a:rPr>
              <a:t> --</a:t>
            </a:r>
            <a:r>
              <a:rPr lang="en-US" sz="1000" dirty="0" err="1">
                <a:latin typeface="Lucida Console" panose="020B0609040504020204" pitchFamily="49" charset="0"/>
              </a:rPr>
              <a:t>server.urls</a:t>
            </a:r>
            <a:r>
              <a:rPr lang="en-US" sz="1000" dirty="0">
                <a:latin typeface="Lucida Console" panose="020B0609040504020204" pitchFamily="49" charset="0"/>
              </a:rPr>
              <a:t> http://localhost:5000"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},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"frameworks": {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"aspnet50" : { },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    "aspnetcore50" : { }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}</a:t>
            </a:r>
            <a:endParaRPr lang="en-US" sz="1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1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 lvl="1"/>
            <a:r>
              <a:rPr lang="en-US" dirty="0" smtClean="0"/>
              <a:t>References</a:t>
            </a:r>
          </a:p>
          <a:p>
            <a:pPr lvl="2"/>
            <a:r>
              <a:rPr lang="en-US" dirty="0" smtClean="0"/>
              <a:t>Register </a:t>
            </a:r>
            <a:r>
              <a:rPr lang="en-US" dirty="0" err="1" smtClean="0"/>
              <a:t>Nuget</a:t>
            </a:r>
            <a:r>
              <a:rPr lang="en-US" dirty="0" smtClean="0"/>
              <a:t> packages instead of DLLs</a:t>
            </a:r>
          </a:p>
          <a:p>
            <a:r>
              <a:rPr lang="en-US" dirty="0" smtClean="0"/>
              <a:t>Commands</a:t>
            </a:r>
          </a:p>
          <a:p>
            <a:pPr lvl="1"/>
            <a:r>
              <a:rPr lang="en-US" dirty="0" smtClean="0"/>
              <a:t>Set up command line options/targets</a:t>
            </a:r>
          </a:p>
          <a:p>
            <a:pPr lvl="2"/>
            <a:r>
              <a:rPr lang="en-US" dirty="0" smtClean="0"/>
              <a:t>Self hosting port number, etc.</a:t>
            </a:r>
          </a:p>
          <a:p>
            <a:pPr lvl="1"/>
            <a:r>
              <a:rPr lang="en-US" dirty="0" smtClean="0"/>
              <a:t>Publish will yield CMD batch files for commands</a:t>
            </a:r>
          </a:p>
          <a:p>
            <a:r>
              <a:rPr lang="en-US" dirty="0" smtClean="0"/>
              <a:t>Configurations</a:t>
            </a:r>
          </a:p>
          <a:p>
            <a:pPr lvl="1"/>
            <a:r>
              <a:rPr lang="en-US" dirty="0" smtClean="0"/>
              <a:t>Versions to build</a:t>
            </a:r>
          </a:p>
          <a:p>
            <a:pPr lvl="1"/>
            <a:r>
              <a:rPr lang="en-US" dirty="0" err="1" smtClean="0"/>
              <a:t>.Net</a:t>
            </a:r>
            <a:r>
              <a:rPr lang="en-US" dirty="0" smtClean="0"/>
              <a:t> versions targeted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1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Jeff Ammons</a:t>
            </a:r>
          </a:p>
          <a:p>
            <a:r>
              <a:rPr lang="en-US" dirty="0" smtClean="0"/>
              <a:t>President GGMUG (Gwinnett, Georgia, Microsoft User Group)</a:t>
            </a:r>
          </a:p>
          <a:p>
            <a:r>
              <a:rPr lang="en-US" dirty="0" smtClean="0"/>
              <a:t>Principal Architect, Sage Software</a:t>
            </a:r>
          </a:p>
        </p:txBody>
      </p:sp>
    </p:spTree>
    <p:extLst>
      <p:ext uri="{BB962C8B-B14F-4D97-AF65-F5344CB8AC3E}">
        <p14:creationId xmlns:p14="http://schemas.microsoft.com/office/powerpoint/2010/main" val="11576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</a:t>
            </a:r>
            <a:r>
              <a:rPr lang="en-US" i="1" dirty="0" smtClean="0"/>
              <a:t>not </a:t>
            </a:r>
            <a:r>
              <a:rPr lang="en-US" dirty="0" smtClean="0"/>
              <a:t>see?</a:t>
            </a:r>
          </a:p>
          <a:p>
            <a:pPr lvl="1"/>
            <a:r>
              <a:rPr lang="en-US" dirty="0" smtClean="0"/>
              <a:t>Lists of files</a:t>
            </a:r>
          </a:p>
          <a:p>
            <a:pPr lvl="1"/>
            <a:r>
              <a:rPr lang="en-US" dirty="0" smtClean="0"/>
              <a:t>All files in directories or sub-directories are considered </a:t>
            </a:r>
            <a:r>
              <a:rPr lang="en-US" i="1" dirty="0" smtClean="0"/>
              <a:t>in</a:t>
            </a:r>
            <a:r>
              <a:rPr lang="en-US" dirty="0" smtClean="0"/>
              <a:t> the project</a:t>
            </a:r>
          </a:p>
          <a:p>
            <a:pPr lvl="2"/>
            <a:r>
              <a:rPr lang="en-US" dirty="0" smtClean="0"/>
              <a:t>Unless you say otherwise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3312" y="4193059"/>
            <a:ext cx="4134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Lucida Console" panose="020B0609040504020204" pitchFamily="49" charset="0"/>
              </a:rPr>
              <a:t>“code” : [“class.cs1, *.</a:t>
            </a:r>
            <a:r>
              <a:rPr lang="en-US" sz="1600" dirty="0" err="1" smtClean="0">
                <a:latin typeface="Lucida Console" panose="020B0609040504020204" pitchFamily="49" charset="0"/>
              </a:rPr>
              <a:t>cs</a:t>
            </a:r>
            <a:r>
              <a:rPr lang="en-US" sz="1600" dirty="0" smtClean="0">
                <a:latin typeface="Lucida Console" panose="020B0609040504020204" pitchFamily="49" charset="0"/>
              </a:rPr>
              <a:t>”],</a:t>
            </a:r>
          </a:p>
          <a:p>
            <a:r>
              <a:rPr lang="en-US" sz="1600" dirty="0" smtClean="0">
                <a:latin typeface="Lucida Console" panose="020B0609040504020204" pitchFamily="49" charset="0"/>
              </a:rPr>
              <a:t>“exclude”: [“*.exe,*.</a:t>
            </a:r>
            <a:r>
              <a:rPr lang="en-US" sz="1600" dirty="0" err="1" smtClean="0">
                <a:latin typeface="Lucida Console" panose="020B0609040504020204" pitchFamily="49" charset="0"/>
              </a:rPr>
              <a:t>dll,bin</a:t>
            </a:r>
            <a:r>
              <a:rPr lang="en-US" sz="1600" dirty="0" smtClean="0">
                <a:latin typeface="Lucida Console" panose="020B0609040504020204" pitchFamily="49" charset="0"/>
              </a:rPr>
              <a:t>/*”]</a:t>
            </a:r>
            <a:endParaRPr lang="en-US" sz="16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Flexible</a:t>
            </a:r>
          </a:p>
          <a:p>
            <a:pPr lvl="1"/>
            <a:r>
              <a:rPr lang="en-US" dirty="0" smtClean="0"/>
              <a:t>JSON (default)</a:t>
            </a:r>
          </a:p>
          <a:p>
            <a:pPr lvl="1"/>
            <a:r>
              <a:rPr lang="en-US" dirty="0" smtClean="0"/>
              <a:t>XML (if you loved </a:t>
            </a:r>
            <a:r>
              <a:rPr lang="en-US" dirty="0" err="1" smtClean="0"/>
              <a:t>web.config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INI (if you feel </a:t>
            </a:r>
            <a:r>
              <a:rPr lang="en-US" i="1" dirty="0" smtClean="0"/>
              <a:t>old school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Environment Variables (if your </a:t>
            </a:r>
            <a:r>
              <a:rPr lang="en-US" smtClean="0"/>
              <a:t>head is in </a:t>
            </a:r>
            <a:r>
              <a:rPr lang="en-US" dirty="0" smtClean="0"/>
              <a:t>the cloud)</a:t>
            </a:r>
          </a:p>
          <a:p>
            <a:pPr lvl="1"/>
            <a:r>
              <a:rPr lang="en-US" dirty="0" smtClean="0"/>
              <a:t>Others can be implemented</a:t>
            </a:r>
          </a:p>
          <a:p>
            <a:r>
              <a:rPr lang="en-US" dirty="0" smtClean="0"/>
              <a:t>Abstracts the reads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bar = </a:t>
            </a:r>
            <a:r>
              <a:rPr lang="en-US" dirty="0" err="1" smtClean="0"/>
              <a:t>configuration.Get</a:t>
            </a:r>
            <a:r>
              <a:rPr lang="en-US" dirty="0" smtClean="0"/>
              <a:t>(“</a:t>
            </a:r>
            <a:r>
              <a:rPr lang="en-US" dirty="0" err="1" smtClean="0"/>
              <a:t>foo:bar</a:t>
            </a:r>
            <a:r>
              <a:rPr lang="en-US" dirty="0" smtClean="0"/>
              <a:t>”);</a:t>
            </a:r>
          </a:p>
          <a:p>
            <a:pPr lvl="2"/>
            <a:r>
              <a:rPr lang="en-US" dirty="0" smtClean="0"/>
              <a:t>Could be nested in JSON, XML or </a:t>
            </a:r>
            <a:r>
              <a:rPr lang="en-US" dirty="0" err="1" smtClean="0"/>
              <a:t>Env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2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Command-line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kvm</a:t>
            </a:r>
            <a:r>
              <a:rPr lang="en-US" dirty="0" smtClean="0"/>
              <a:t> – K Version Manager </a:t>
            </a:r>
          </a:p>
          <a:p>
            <a:r>
              <a:rPr lang="en-US" dirty="0" err="1" smtClean="0"/>
              <a:t>kpm</a:t>
            </a:r>
            <a:r>
              <a:rPr lang="en-US" dirty="0" smtClean="0"/>
              <a:t> – K Package manager</a:t>
            </a:r>
          </a:p>
          <a:p>
            <a:r>
              <a:rPr lang="en-US" dirty="0" smtClean="0"/>
              <a:t>k – K Runtime</a:t>
            </a:r>
          </a:p>
          <a:p>
            <a:endParaRPr lang="en-US" dirty="0"/>
          </a:p>
          <a:p>
            <a:r>
              <a:rPr lang="en-US" dirty="0" smtClean="0"/>
              <a:t>Names will change</a:t>
            </a:r>
          </a:p>
          <a:p>
            <a:r>
              <a:rPr lang="en-US" dirty="0" smtClean="0"/>
              <a:t>K is the Kool </a:t>
            </a:r>
            <a:r>
              <a:rPr lang="en-US" dirty="0" err="1" smtClean="0"/>
              <a:t>Kode</a:t>
            </a:r>
            <a:r>
              <a:rPr lang="en-US" dirty="0" smtClean="0"/>
              <a:t> name…</a:t>
            </a:r>
          </a:p>
          <a:p>
            <a:pPr lvl="1"/>
            <a:r>
              <a:rPr lang="en-US" dirty="0" smtClean="0"/>
              <a:t>KLR?</a:t>
            </a:r>
          </a:p>
          <a:p>
            <a:pPr lvl="1"/>
            <a:r>
              <a:rPr lang="en-US" dirty="0" err="1" smtClean="0"/>
              <a:t>Kloud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Krappy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Name?</a:t>
            </a:r>
          </a:p>
          <a:p>
            <a:pPr lvl="1"/>
            <a:r>
              <a:rPr lang="en-US" dirty="0" smtClean="0"/>
              <a:t>Turns out it’s because of Katana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771"/>
          <a:stretch/>
        </p:blipFill>
        <p:spPr>
          <a:xfrm>
            <a:off x="5576582" y="1152983"/>
            <a:ext cx="5930522" cy="4966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Is Still The 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Command-line Tools Aren’t Required</a:t>
            </a:r>
          </a:p>
          <a:p>
            <a:pPr lvl="1"/>
            <a:r>
              <a:rPr lang="en-US" dirty="0" smtClean="0"/>
              <a:t>Nifty</a:t>
            </a:r>
          </a:p>
          <a:p>
            <a:pPr lvl="1"/>
            <a:r>
              <a:rPr lang="en-US" dirty="0" smtClean="0"/>
              <a:t>Allow using </a:t>
            </a:r>
            <a:r>
              <a:rPr lang="en-US" i="1" dirty="0" smtClean="0"/>
              <a:t>any</a:t>
            </a:r>
            <a:r>
              <a:rPr lang="en-US" dirty="0" smtClean="0"/>
              <a:t> text editor</a:t>
            </a:r>
          </a:p>
          <a:p>
            <a:pPr lvl="2"/>
            <a:r>
              <a:rPr lang="en-US" dirty="0" smtClean="0"/>
              <a:t>How about Monaco?</a:t>
            </a:r>
          </a:p>
          <a:p>
            <a:pPr lvl="3"/>
            <a:r>
              <a:rPr lang="en-US" dirty="0" smtClean="0"/>
              <a:t>Microsoft’s JavaScript based cloud editor</a:t>
            </a:r>
          </a:p>
          <a:p>
            <a:pPr lvl="1"/>
            <a:r>
              <a:rPr lang="en-US" dirty="0" smtClean="0"/>
              <a:t>Allow using Linux or Mac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Visual Studio still easiest path</a:t>
            </a:r>
          </a:p>
          <a:p>
            <a:pPr lvl="1"/>
            <a:r>
              <a:rPr lang="en-US" dirty="0" smtClean="0"/>
              <a:t>Not sure how to debug on Mac or Linux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and Mac!!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Mono it really does work</a:t>
            </a:r>
          </a:p>
          <a:p>
            <a:pPr lvl="1"/>
            <a:r>
              <a:rPr lang="en-US" dirty="0" smtClean="0"/>
              <a:t>ASP </a:t>
            </a:r>
            <a:r>
              <a:rPr lang="en-US" dirty="0" err="1" smtClean="0"/>
              <a:t>vNext</a:t>
            </a:r>
            <a:r>
              <a:rPr lang="en-US" dirty="0" smtClean="0"/>
              <a:t> unit tests </a:t>
            </a:r>
            <a:r>
              <a:rPr lang="en-US" i="1" dirty="0" smtClean="0"/>
              <a:t>include Mono</a:t>
            </a:r>
            <a:endParaRPr lang="en-US" dirty="0" smtClean="0"/>
          </a:p>
          <a:p>
            <a:pPr lvl="2"/>
            <a:r>
              <a:rPr lang="en-US" dirty="0" smtClean="0"/>
              <a:t>If it doesn’t work on Mono, it doesn’t pass*</a:t>
            </a:r>
          </a:p>
          <a:p>
            <a:pPr lvl="1"/>
            <a:r>
              <a:rPr lang="en-US" dirty="0" smtClean="0"/>
              <a:t>It is currently </a:t>
            </a:r>
            <a:r>
              <a:rPr lang="en-US" i="1" dirty="0" smtClean="0"/>
              <a:t>painful</a:t>
            </a:r>
            <a:r>
              <a:rPr lang="en-US" dirty="0" smtClean="0"/>
              <a:t> to get it to work on Linux</a:t>
            </a:r>
          </a:p>
          <a:p>
            <a:pPr lvl="2"/>
            <a:r>
              <a:rPr lang="en-US" dirty="0" smtClean="0"/>
              <a:t>Had to build Mono from source to get right version</a:t>
            </a:r>
          </a:p>
          <a:p>
            <a:pPr lvl="2"/>
            <a:r>
              <a:rPr lang="en-US" dirty="0" smtClean="0"/>
              <a:t>Had to make several lib projects that were missing</a:t>
            </a:r>
          </a:p>
          <a:p>
            <a:pPr lvl="2"/>
            <a:r>
              <a:rPr lang="en-US" dirty="0" smtClean="0"/>
              <a:t>Kestrel doesn’t work, but </a:t>
            </a:r>
            <a:r>
              <a:rPr lang="en-US" dirty="0" err="1" smtClean="0"/>
              <a:t>Nowin</a:t>
            </a:r>
            <a:r>
              <a:rPr lang="en-US" dirty="0" smtClean="0"/>
              <a:t> does</a:t>
            </a:r>
          </a:p>
          <a:p>
            <a:pPr lvl="3"/>
            <a:r>
              <a:rPr lang="en-US" dirty="0" err="1" smtClean="0"/>
              <a:t>Nowin</a:t>
            </a:r>
            <a:r>
              <a:rPr lang="en-US" dirty="0" smtClean="0"/>
              <a:t> is an implementation of OWIN</a:t>
            </a:r>
          </a:p>
          <a:p>
            <a:pPr lvl="2"/>
            <a:r>
              <a:rPr lang="en-US" dirty="0" smtClean="0"/>
              <a:t>Upgraded </a:t>
            </a:r>
            <a:r>
              <a:rPr lang="en-US" dirty="0" err="1" smtClean="0"/>
              <a:t>kvm</a:t>
            </a:r>
            <a:r>
              <a:rPr lang="en-US" dirty="0" smtClean="0"/>
              <a:t> and restored packages: kaput</a:t>
            </a:r>
            <a:r>
              <a:rPr lang="en-US" dirty="0" smtClean="0"/>
              <a:t>…</a:t>
            </a:r>
          </a:p>
          <a:p>
            <a:pPr lvl="3"/>
            <a:r>
              <a:rPr lang="en-US" dirty="0" smtClean="0"/>
              <a:t>Turns out it was the change from </a:t>
            </a:r>
            <a:r>
              <a:rPr lang="en-US" dirty="0" err="1" smtClean="0"/>
              <a:t>IAppBuilder</a:t>
            </a:r>
            <a:r>
              <a:rPr lang="en-US" dirty="0" smtClean="0"/>
              <a:t> to </a:t>
            </a:r>
            <a:r>
              <a:rPr lang="en-US" dirty="0" err="1" smtClean="0"/>
              <a:t>IApplicationBuilder</a:t>
            </a:r>
            <a:endParaRPr lang="en-US" dirty="0" smtClean="0"/>
          </a:p>
          <a:p>
            <a:pPr lvl="1"/>
            <a:r>
              <a:rPr lang="en-US" dirty="0" smtClean="0"/>
              <a:t>I don’t have a Mac</a:t>
            </a:r>
          </a:p>
          <a:p>
            <a:pPr lvl="2"/>
            <a:r>
              <a:rPr lang="en-US" dirty="0" smtClean="0"/>
              <a:t>Sorry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24912" y="6263403"/>
            <a:ext cx="424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Yes, I am taking that with some salt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5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+ Command-line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437098"/>
            <a:ext cx="8946541" cy="1586021"/>
          </a:xfrm>
        </p:spPr>
        <p:txBody>
          <a:bodyPr/>
          <a:lstStyle/>
          <a:p>
            <a:r>
              <a:rPr lang="en-US" dirty="0" smtClean="0"/>
              <a:t>Visual Studio (so far) doesn’t add command-line tools</a:t>
            </a:r>
          </a:p>
          <a:p>
            <a:r>
              <a:rPr lang="en-US" dirty="0" smtClean="0"/>
              <a:t>Instructions for adding </a:t>
            </a:r>
            <a:r>
              <a:rPr lang="en-US" dirty="0"/>
              <a:t>CL found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blogs.msdn.com/b/webdev/archive/2014/08/21/command-line-scaffolding-for-asp-net-vnext.aspx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3023119"/>
            <a:ext cx="111197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From an </a:t>
            </a:r>
            <a:r>
              <a:rPr lang="en-US" sz="1600" b="1" dirty="0"/>
              <a:t>admin command prompt </a:t>
            </a:r>
            <a:r>
              <a:rPr lang="en-US" sz="1600" dirty="0"/>
              <a:t>execute the following command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powershell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NoProfile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ExecutionPolicy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unrestricted -Command 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iex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((new-object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net.webclient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DownloadString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('https://raw.githubusercontent.com/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aspnet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/Home/master/kvminstall.ps1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'))“</a:t>
            </a:r>
          </a:p>
          <a:p>
            <a:endParaRPr lang="en-US" sz="1600" dirty="0"/>
          </a:p>
          <a:p>
            <a:r>
              <a:rPr lang="en-US" sz="1600" dirty="0"/>
              <a:t>You should exit the command prompt after executing this command. Some environment variables are set that need to be applied before continuing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/>
              <a:t>Now we need to download the latest </a:t>
            </a:r>
            <a:r>
              <a:rPr lang="en-US" sz="1600" dirty="0" err="1"/>
              <a:t>kvm</a:t>
            </a:r>
            <a:r>
              <a:rPr lang="en-US" sz="1600" dirty="0"/>
              <a:t> package. To do this </a:t>
            </a:r>
            <a:r>
              <a:rPr lang="en-US" sz="1600" b="1" dirty="0"/>
              <a:t>open a new command prompt</a:t>
            </a:r>
            <a:r>
              <a:rPr lang="en-US" sz="1600" dirty="0"/>
              <a:t> (</a:t>
            </a:r>
            <a:r>
              <a:rPr lang="en-US" sz="1600" i="1" dirty="0"/>
              <a:t>Note: for the next few steps do not use a PowerShell prompt</a:t>
            </a:r>
            <a:r>
              <a:rPr lang="en-US" sz="1600" dirty="0"/>
              <a:t>) execute the following two commands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set KRE_NUGET_API_URL=https://www.myget.org/F/aspnetvnext/api/v2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kvm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upgrade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94919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 + Command-line Gotcha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Visual Studio uses the *default* K runtime</a:t>
            </a:r>
          </a:p>
          <a:p>
            <a:r>
              <a:rPr lang="en-US" dirty="0" smtClean="0"/>
              <a:t>If you update to get a newer version and Visual Studio won’t build,</a:t>
            </a:r>
            <a:br>
              <a:rPr lang="en-US" dirty="0" smtClean="0"/>
            </a:br>
            <a:r>
              <a:rPr lang="en-US" dirty="0" smtClean="0"/>
              <a:t>try setting the default back to the older runtime</a:t>
            </a:r>
          </a:p>
          <a:p>
            <a:endParaRPr lang="en-US" dirty="0"/>
          </a:p>
          <a:p>
            <a:r>
              <a:rPr lang="en-US" dirty="0" smtClean="0"/>
              <a:t>Tell-tale error will look like: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Kvm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alias default 1.0.0-alpha3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92898" y="4150658"/>
            <a:ext cx="957185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Error	8	The command ""C:\Users\Administrator\.kre\packages\kre-svr50-x86.1.0.0-alpha4-10353\bin\klr.exe" 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C:\Users\Administrator\.kre\packages\kre-svr50-x86.1.0.0-alpha4-10353\bin\lib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</a:p>
          <a:p>
            <a:r>
              <a:rPr lang="en-US" sz="1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Microsoft.Framework.PackageManager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\Microsoft.Framework.PackageManager.dll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" build --check 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c:\demos\projects\TestVNextApp03\TestVNextApp03" --configuration Debug" exited with code 1.	</a:t>
            </a:r>
            <a:endParaRPr lang="en-US" sz="1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:\Program Files (x86)\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MSBuild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\Microsoft\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VisualStudio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\v14.0\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AspNet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Microsoft.Web.AspNet.targets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136	5	TestVNextApp03</a:t>
            </a:r>
          </a:p>
        </p:txBody>
      </p:sp>
    </p:spTree>
    <p:extLst>
      <p:ext uri="{BB962C8B-B14F-4D97-AF65-F5344CB8AC3E}">
        <p14:creationId xmlns:p14="http://schemas.microsoft.com/office/powerpoint/2010/main" val="6854051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www.asp.net/vnext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github.com/aspnet/home</a:t>
            </a:r>
            <a:endParaRPr lang="en-US" dirty="0" smtClean="0"/>
          </a:p>
          <a:p>
            <a:r>
              <a:rPr lang="en-US" dirty="0"/>
              <a:t>http://support.microsoft.com/kb/2967191</a:t>
            </a:r>
            <a:endParaRPr lang="en-US" dirty="0" smtClean="0"/>
          </a:p>
          <a:p>
            <a:r>
              <a:rPr lang="en-US" dirty="0">
                <a:hlinkClick r:id="rId4"/>
              </a:rPr>
              <a:t>http://davidfowl.com/asp-net-vnext-architecture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blogs.msdn.com/b/webdev/archive/2014/06/17/dependency-injection-in-asp-net-vnext.aspx</a:t>
            </a:r>
            <a:endParaRPr lang="en-US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blogs.msdn.com/b/webdev/archive/2014/08/12/develop-asp-net-vnext-applications-on-a-mac.aspx</a:t>
            </a:r>
            <a:endParaRPr lang="en-US" dirty="0" smtClean="0"/>
          </a:p>
          <a:p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www.youtube.com/watch?v=Ie_0k1_9LJ0&amp;list=PL0M0zPgJ3HSftTAAHttA3JQU4vOjXFquF</a:t>
            </a:r>
            <a:endParaRPr lang="en-US" dirty="0" smtClean="0"/>
          </a:p>
          <a:p>
            <a:pPr lvl="1"/>
            <a:r>
              <a:rPr lang="en-US" dirty="0" smtClean="0"/>
              <a:t>ASP Team Weekly Stand Up On Google Hangouts</a:t>
            </a:r>
          </a:p>
          <a:p>
            <a:r>
              <a:rPr lang="en-US" dirty="0"/>
              <a:t>http://www.asp.net/aspnet/overview/owin-and-katana</a:t>
            </a:r>
          </a:p>
        </p:txBody>
      </p:sp>
    </p:spTree>
    <p:extLst>
      <p:ext uri="{BB962C8B-B14F-4D97-AF65-F5344CB8AC3E}">
        <p14:creationId xmlns:p14="http://schemas.microsoft.com/office/powerpoint/2010/main" val="202419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Twitter: jeffa00</a:t>
            </a:r>
          </a:p>
          <a:p>
            <a:r>
              <a:rPr lang="en-US" dirty="0" smtClean="0"/>
              <a:t>Blog: AmmonsOnline.com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9827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version baked in</a:t>
            </a:r>
          </a:p>
          <a:p>
            <a:r>
              <a:rPr lang="en-US" dirty="0" smtClean="0"/>
              <a:t>Plug in your favorite DI framework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9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011" y="452718"/>
            <a:ext cx="8280173" cy="6210130"/>
          </a:xfrm>
        </p:spPr>
      </p:pic>
    </p:spTree>
    <p:extLst>
      <p:ext uri="{BB962C8B-B14F-4D97-AF65-F5344CB8AC3E}">
        <p14:creationId xmlns:p14="http://schemas.microsoft.com/office/powerpoint/2010/main" val="945796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Dependency Injection?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Specify the kind of service you need (like a repository class)</a:t>
            </a:r>
          </a:p>
          <a:p>
            <a:pPr lvl="1"/>
            <a:r>
              <a:rPr lang="en-US" dirty="0" smtClean="0"/>
              <a:t>Usually by interface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dirty="0" err="1" smtClean="0"/>
              <a:t>IFooRepository</a:t>
            </a:r>
            <a:endParaRPr lang="en-US" dirty="0" smtClean="0"/>
          </a:p>
          <a:p>
            <a:r>
              <a:rPr lang="en-US" dirty="0" smtClean="0"/>
              <a:t>Inject an object that implements </a:t>
            </a:r>
            <a:r>
              <a:rPr lang="en-US" dirty="0" err="1" smtClean="0"/>
              <a:t>IFooRepository</a:t>
            </a:r>
            <a:r>
              <a:rPr lang="en-US" dirty="0" smtClean="0"/>
              <a:t> at runtime</a:t>
            </a:r>
          </a:p>
          <a:p>
            <a:pPr lvl="1"/>
            <a:r>
              <a:rPr lang="en-US" dirty="0" smtClean="0"/>
              <a:t>Often via the constructor</a:t>
            </a:r>
          </a:p>
          <a:p>
            <a:pPr lvl="1"/>
            <a:endParaRPr lang="en-US" dirty="0"/>
          </a:p>
          <a:p>
            <a:r>
              <a:rPr lang="en-US" dirty="0" smtClean="0"/>
              <a:t>Now you could have different kind of </a:t>
            </a:r>
            <a:r>
              <a:rPr lang="en-US" dirty="0" err="1" smtClean="0"/>
              <a:t>IFooRepositories</a:t>
            </a:r>
            <a:r>
              <a:rPr lang="en-US" dirty="0" smtClean="0"/>
              <a:t> for different uses</a:t>
            </a:r>
          </a:p>
          <a:p>
            <a:pPr lvl="1"/>
            <a:r>
              <a:rPr lang="en-US" dirty="0" err="1" smtClean="0"/>
              <a:t>FooTestRepository</a:t>
            </a:r>
            <a:endParaRPr lang="en-US" dirty="0" smtClean="0"/>
          </a:p>
          <a:p>
            <a:pPr lvl="1"/>
            <a:r>
              <a:rPr lang="en-US" dirty="0" err="1" smtClean="0"/>
              <a:t>FooEntityFrameworkRepository</a:t>
            </a:r>
            <a:endParaRPr lang="en-US" dirty="0" smtClean="0"/>
          </a:p>
          <a:p>
            <a:pPr lvl="1"/>
            <a:r>
              <a:rPr lang="en-US" dirty="0" err="1" smtClean="0"/>
              <a:t>FooAdoRepository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1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truly </a:t>
            </a:r>
            <a:r>
              <a:rPr lang="en-US" i="1" dirty="0" smtClean="0"/>
              <a:t>alpha</a:t>
            </a:r>
            <a:r>
              <a:rPr lang="en-US" dirty="0" smtClean="0"/>
              <a:t> bits, not beta</a:t>
            </a:r>
          </a:p>
          <a:p>
            <a:pPr lvl="1"/>
            <a:r>
              <a:rPr lang="en-US" dirty="0" smtClean="0"/>
              <a:t>There be broken bits, captain</a:t>
            </a:r>
          </a:p>
          <a:p>
            <a:pPr lvl="1"/>
            <a:r>
              <a:rPr lang="en-US" dirty="0" smtClean="0"/>
              <a:t>Error messages often include “TODO”</a:t>
            </a:r>
          </a:p>
          <a:p>
            <a:r>
              <a:rPr lang="en-US" dirty="0" smtClean="0"/>
              <a:t>I am not an expert</a:t>
            </a:r>
          </a:p>
          <a:p>
            <a:pPr lvl="1"/>
            <a:r>
              <a:rPr lang="en-US" dirty="0" smtClean="0"/>
              <a:t>I’m just curious and enjoy seeing the new stuff</a:t>
            </a:r>
          </a:p>
          <a:p>
            <a:pPr lvl="1"/>
            <a:r>
              <a:rPr lang="en-US" dirty="0" smtClean="0"/>
              <a:t>So far I like what I see!</a:t>
            </a:r>
          </a:p>
          <a:p>
            <a:r>
              <a:rPr lang="en-US" dirty="0" smtClean="0"/>
              <a:t>I am just the messenger</a:t>
            </a:r>
          </a:p>
          <a:p>
            <a:pPr lvl="1"/>
            <a:r>
              <a:rPr lang="en-US" dirty="0" smtClean="0"/>
              <a:t>I am describing, not proscribing!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49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Panic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new stuff is </a:t>
            </a:r>
            <a:r>
              <a:rPr lang="en-US" i="1" dirty="0" smtClean="0"/>
              <a:t>optional</a:t>
            </a:r>
          </a:p>
          <a:p>
            <a:r>
              <a:rPr lang="en-US" dirty="0" smtClean="0"/>
              <a:t>The bulk of the changes are all about giving you options</a:t>
            </a:r>
          </a:p>
          <a:p>
            <a:r>
              <a:rPr lang="en-US" dirty="0" smtClean="0"/>
              <a:t>Well, panic a little.</a:t>
            </a:r>
          </a:p>
          <a:p>
            <a:pPr lvl="1"/>
            <a:r>
              <a:rPr lang="en-US" dirty="0" smtClean="0"/>
              <a:t>There will be breaking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7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Changes?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Node.js</a:t>
            </a:r>
          </a:p>
          <a:p>
            <a:r>
              <a:rPr lang="en-US" dirty="0" smtClean="0"/>
              <a:t>Ruby On Rails</a:t>
            </a:r>
          </a:p>
          <a:p>
            <a:endParaRPr lang="en-US" dirty="0"/>
          </a:p>
          <a:p>
            <a:r>
              <a:rPr lang="en-US" dirty="0" smtClean="0"/>
              <a:t>Non-Microsoft web development is very different</a:t>
            </a:r>
          </a:p>
          <a:p>
            <a:endParaRPr lang="en-US" dirty="0" smtClean="0"/>
          </a:p>
          <a:p>
            <a:r>
              <a:rPr lang="en-US" dirty="0" smtClean="0"/>
              <a:t>Lots of web developers never even consider Microsoft</a:t>
            </a:r>
          </a:p>
          <a:p>
            <a:endParaRPr lang="en-US" dirty="0"/>
          </a:p>
          <a:p>
            <a:r>
              <a:rPr lang="en-US" dirty="0" smtClean="0"/>
              <a:t>Much better architecture</a:t>
            </a:r>
          </a:p>
          <a:p>
            <a:pPr lvl="1"/>
            <a:r>
              <a:rPr lang="en-US" dirty="0" smtClean="0"/>
              <a:t>Not a web framework built on top of a desktop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42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Philosophy</a:t>
            </a:r>
          </a:p>
          <a:p>
            <a:r>
              <a:rPr lang="en-US" dirty="0" smtClean="0"/>
              <a:t>Architecture</a:t>
            </a:r>
          </a:p>
          <a:p>
            <a:r>
              <a:rPr lang="en-US" dirty="0" smtClean="0"/>
              <a:t>Choice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Source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Actual development on </a:t>
            </a:r>
            <a:r>
              <a:rPr lang="en-US" dirty="0" err="1" smtClean="0"/>
              <a:t>GitHub</a:t>
            </a:r>
            <a:r>
              <a:rPr lang="en-US" dirty="0" smtClean="0"/>
              <a:t>!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github.com/aspnet/Home</a:t>
            </a:r>
            <a:endParaRPr lang="en-US" dirty="0" smtClean="0"/>
          </a:p>
          <a:p>
            <a:pPr lvl="1"/>
            <a:r>
              <a:rPr lang="en-US" dirty="0" smtClean="0"/>
              <a:t>Not just a dump of source at the end</a:t>
            </a:r>
          </a:p>
          <a:p>
            <a:pPr lvl="1"/>
            <a:r>
              <a:rPr lang="en-US" dirty="0" smtClean="0"/>
              <a:t>This is why we can play with the alpha bits today</a:t>
            </a:r>
          </a:p>
          <a:p>
            <a:pPr lvl="1"/>
            <a:r>
              <a:rPr lang="en-US" dirty="0" smtClean="0"/>
              <a:t>Clone your own copy</a:t>
            </a:r>
          </a:p>
          <a:p>
            <a:r>
              <a:rPr lang="en-US" dirty="0" err="1" smtClean="0"/>
              <a:t>.Net</a:t>
            </a:r>
            <a:r>
              <a:rPr lang="en-US" dirty="0" smtClean="0"/>
              <a:t> Foundation</a:t>
            </a:r>
          </a:p>
          <a:p>
            <a:pPr lvl="1"/>
            <a:r>
              <a:rPr lang="en-US" dirty="0"/>
              <a:t>http://www.dotnetfoundation.org/</a:t>
            </a:r>
            <a:endParaRPr lang="en-US" dirty="0" smtClean="0"/>
          </a:p>
          <a:p>
            <a:r>
              <a:rPr lang="en-US" dirty="0" smtClean="0"/>
              <a:t>Multiple Projects</a:t>
            </a:r>
          </a:p>
          <a:p>
            <a:pPr lvl="1"/>
            <a:r>
              <a:rPr lang="en-US" dirty="0" smtClean="0"/>
              <a:t>MVC</a:t>
            </a:r>
          </a:p>
          <a:p>
            <a:pPr lvl="1"/>
            <a:r>
              <a:rPr lang="en-US" dirty="0" smtClean="0"/>
              <a:t>Entity Framework</a:t>
            </a:r>
          </a:p>
          <a:p>
            <a:pPr lvl="1"/>
            <a:r>
              <a:rPr lang="en-US" dirty="0" err="1" smtClean="0"/>
              <a:t>SignalR</a:t>
            </a:r>
            <a:endParaRPr lang="en-US" dirty="0" smtClean="0"/>
          </a:p>
          <a:p>
            <a:pPr lvl="1"/>
            <a:r>
              <a:rPr lang="en-US" dirty="0" smtClean="0"/>
              <a:t>Numerous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</a:t>
            </a:r>
            <a:r>
              <a:rPr lang="en-US" i="1" dirty="0" smtClean="0"/>
              <a:t>Optional</a:t>
            </a:r>
          </a:p>
          <a:p>
            <a:r>
              <a:rPr lang="en-US" dirty="0" smtClean="0"/>
              <a:t>IIS </a:t>
            </a:r>
            <a:r>
              <a:rPr lang="en-US" i="1" dirty="0" smtClean="0"/>
              <a:t>Optional</a:t>
            </a:r>
          </a:p>
          <a:p>
            <a:pPr lvl="1"/>
            <a:r>
              <a:rPr lang="en-US" dirty="0" smtClean="0"/>
              <a:t>Can “self-host” like Node.js</a:t>
            </a:r>
          </a:p>
          <a:p>
            <a:pPr lvl="2"/>
            <a:r>
              <a:rPr lang="en-US" dirty="0" smtClean="0"/>
              <a:t>No need for a web server</a:t>
            </a:r>
          </a:p>
          <a:p>
            <a:pPr lvl="2"/>
            <a:r>
              <a:rPr lang="en-US" dirty="0" smtClean="0"/>
              <a:t>Obviously for limited use cases</a:t>
            </a:r>
          </a:p>
          <a:p>
            <a:r>
              <a:rPr lang="en-US" dirty="0" err="1" smtClean="0"/>
              <a:t>.Net</a:t>
            </a:r>
            <a:r>
              <a:rPr lang="en-US" dirty="0" smtClean="0"/>
              <a:t> </a:t>
            </a:r>
            <a:r>
              <a:rPr lang="en-US" i="1" dirty="0" smtClean="0"/>
              <a:t>Optional</a:t>
            </a:r>
          </a:p>
          <a:p>
            <a:pPr lvl="1"/>
            <a:r>
              <a:rPr lang="en-US" dirty="0" smtClean="0"/>
              <a:t>Can run with Mono on Linux or Mac</a:t>
            </a:r>
          </a:p>
          <a:p>
            <a:pPr lvl="2"/>
            <a:r>
              <a:rPr lang="en-US" dirty="0" smtClean="0"/>
              <a:t>Seriously, I’m not making this up</a:t>
            </a:r>
          </a:p>
          <a:p>
            <a:pPr lvl="2"/>
            <a:r>
              <a:rPr lang="en-US" dirty="0" smtClean="0"/>
              <a:t>The official ASP </a:t>
            </a:r>
            <a:r>
              <a:rPr lang="en-US" dirty="0" err="1" smtClean="0"/>
              <a:t>vNext</a:t>
            </a:r>
            <a:r>
              <a:rPr lang="en-US" dirty="0" smtClean="0"/>
              <a:t> tests include the Mono version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18039</TotalTime>
  <Words>1222</Words>
  <Application>Microsoft Office PowerPoint</Application>
  <PresentationFormat>Widescreen</PresentationFormat>
  <Paragraphs>270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Century Gothic</vt:lpstr>
      <vt:lpstr>Courier New</vt:lpstr>
      <vt:lpstr>Lucida Console</vt:lpstr>
      <vt:lpstr>Wingdings 3</vt:lpstr>
      <vt:lpstr>Ion</vt:lpstr>
      <vt:lpstr>ASP vNext</vt:lpstr>
      <vt:lpstr>Who Am I?</vt:lpstr>
      <vt:lpstr>PowerPoint Presentation</vt:lpstr>
      <vt:lpstr>Disclaimers</vt:lpstr>
      <vt:lpstr>Don’t Panic</vt:lpstr>
      <vt:lpstr>Why The Changes?</vt:lpstr>
      <vt:lpstr>What’s New</vt:lpstr>
      <vt:lpstr>Open Source Development</vt:lpstr>
      <vt:lpstr>Cross Platform</vt:lpstr>
      <vt:lpstr>MVC Merged</vt:lpstr>
      <vt:lpstr>ASP preNext (aka current and older)</vt:lpstr>
      <vt:lpstr>ASP vNext</vt:lpstr>
      <vt:lpstr>Deploy .Net Version With Your App</vt:lpstr>
      <vt:lpstr>Cloud Optimized Version</vt:lpstr>
      <vt:lpstr>Supremely Modular</vt:lpstr>
      <vt:lpstr>All The New Coolness</vt:lpstr>
      <vt:lpstr>Changes We’ll Demo</vt:lpstr>
      <vt:lpstr>Project System</vt:lpstr>
      <vt:lpstr>Project System</vt:lpstr>
      <vt:lpstr>Project System</vt:lpstr>
      <vt:lpstr>Configuration System</vt:lpstr>
      <vt:lpstr>Command-line Tools</vt:lpstr>
      <vt:lpstr>Visual Studio Is Still The King</vt:lpstr>
      <vt:lpstr>Linux and Mac!!</vt:lpstr>
      <vt:lpstr>Visual Studio + Command-line</vt:lpstr>
      <vt:lpstr>VS + Command-line Gotcha</vt:lpstr>
      <vt:lpstr>Resources</vt:lpstr>
      <vt:lpstr>My Contact Info</vt:lpstr>
      <vt:lpstr>Dependency Injection</vt:lpstr>
      <vt:lpstr>What Is Dependency Injection?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 vNext</dc:title>
  <dc:creator>Jeff Ammons</dc:creator>
  <cp:lastModifiedBy>Jeff Ammons</cp:lastModifiedBy>
  <cp:revision>92</cp:revision>
  <dcterms:created xsi:type="dcterms:W3CDTF">2014-07-27T15:35:19Z</dcterms:created>
  <dcterms:modified xsi:type="dcterms:W3CDTF">2014-10-11T04:22:45Z</dcterms:modified>
</cp:coreProperties>
</file>